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5"/>
  </p:notesMasterIdLst>
  <p:sldIdLst>
    <p:sldId id="257" r:id="rId2"/>
    <p:sldId id="258" r:id="rId3"/>
    <p:sldId id="260" r:id="rId4"/>
    <p:sldId id="261" r:id="rId5"/>
    <p:sldId id="262" r:id="rId6"/>
    <p:sldId id="296" r:id="rId7"/>
    <p:sldId id="271" r:id="rId8"/>
    <p:sldId id="263" r:id="rId9"/>
    <p:sldId id="267" r:id="rId10"/>
    <p:sldId id="266" r:id="rId11"/>
    <p:sldId id="268" r:id="rId12"/>
    <p:sldId id="270" r:id="rId13"/>
    <p:sldId id="269" r:id="rId14"/>
    <p:sldId id="26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 showGuides="1">
      <p:cViewPr>
        <p:scale>
          <a:sx n="104" d="100"/>
          <a:sy n="104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#1a: Introduction to S109a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Long time ago (thousands of years) science was only</a:t>
            </a:r>
          </a:p>
          <a:p>
            <a:r>
              <a:rPr lang="en-US" sz="2600" dirty="0"/>
              <a:t>empirical and people counted stars or crops and </a:t>
            </a:r>
            <a:r>
              <a:rPr lang="en-US" sz="2600" dirty="0" smtClean="0"/>
              <a:t>used the </a:t>
            </a:r>
            <a:r>
              <a:rPr lang="en-US" sz="2600" dirty="0"/>
              <a:t>data to create machines to describe the phenomena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89" y="3022599"/>
            <a:ext cx="7750060" cy="32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Few hundred years: theoretical approaches, try to derive</a:t>
            </a:r>
          </a:p>
          <a:p>
            <a:r>
              <a:rPr lang="en-US" sz="2600" dirty="0"/>
              <a:t>equations to describe general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659062"/>
            <a:ext cx="783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01" y="896722"/>
            <a:ext cx="4688476" cy="58741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material of the course will integrate the five key facets of an investigation using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collection; data wrangling, cleaning, and sampling to get a suitable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management; accessing data quickly and reliably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analysis; generating hypotheses and building intuition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prediction or 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communication; summarizing results through visualization, stories, and interpretable summaries.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r>
              <a:rPr lang="en-US" b="1" dirty="0"/>
              <a:t>First week: </a:t>
            </a:r>
          </a:p>
          <a:p>
            <a:endParaRPr lang="en-US" dirty="0"/>
          </a:p>
          <a:p>
            <a:r>
              <a:rPr lang="en-US" dirty="0"/>
              <a:t>Getting ready with python, </a:t>
            </a:r>
            <a:r>
              <a:rPr lang="en-US" dirty="0" err="1"/>
              <a:t>jupyter</a:t>
            </a:r>
            <a:r>
              <a:rPr lang="en-US" dirty="0"/>
              <a:t> notebooks, some basic statistics, </a:t>
            </a:r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viz</a:t>
            </a:r>
            <a:r>
              <a:rPr lang="en-US" dirty="0"/>
              <a:t>) and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Lectures during this week will be lab-like.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Second and third week: </a:t>
            </a:r>
          </a:p>
          <a:p>
            <a:pPr>
              <a:spcAft>
                <a:spcPts val="1200"/>
              </a:spcAft>
            </a:pPr>
            <a:r>
              <a:rPr lang="en-US" dirty="0"/>
              <a:t>Regression, Transportation Data, Basic Visualization and </a:t>
            </a:r>
            <a:r>
              <a:rPr lang="en-US" dirty="0" err="1"/>
              <a:t>sklearn</a:t>
            </a:r>
            <a:r>
              <a:rPr lang="en-US" dirty="0"/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Linear and Polynomial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Multiple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Model Selection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Regularization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Fourth and fourth week:</a:t>
            </a:r>
          </a:p>
          <a:p>
            <a:pPr>
              <a:spcAft>
                <a:spcPts val="1200"/>
              </a:spcAft>
            </a:pPr>
            <a:r>
              <a:rPr lang="en-US" dirty="0"/>
              <a:t>Classification, Health Data, </a:t>
            </a:r>
            <a:r>
              <a:rPr lang="en-US" dirty="0" err="1"/>
              <a:t>Keras</a:t>
            </a:r>
            <a:r>
              <a:rPr lang="en-US" dirty="0"/>
              <a:t> and Presentations Stack: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Logistic Regression (linear and polynomial)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Discriminant analysis (LDA and QDA)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Classification with decision trees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Missing data and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Perceptron, backpropagation and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Fifth and sixth week:</a:t>
            </a:r>
          </a:p>
          <a:p>
            <a:pPr>
              <a:spcAft>
                <a:spcPts val="1200"/>
              </a:spcAft>
            </a:pPr>
            <a:r>
              <a:rPr lang="en-US" dirty="0"/>
              <a:t>Ensemble Methods, Natural Science data, Web Site Building and Report Writing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Random Forest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Bagging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Boosting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Stacking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Support Vector Machine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Neural Networks, Multilayer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337404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Kevin Rader</a:t>
            </a:r>
          </a:p>
          <a:p>
            <a:r>
              <a:rPr lang="en-US" dirty="0"/>
              <a:t>Senior preceptor in Statistics. Teaches CS 109A &amp; Stat 139 this fall and Stat 102 and Stat 98 in the spring.</a:t>
            </a:r>
          </a:p>
          <a:p>
            <a:r>
              <a:rPr lang="en-US" i="1" dirty="0"/>
              <a:t>Research interests </a:t>
            </a:r>
            <a:r>
              <a:rPr lang="en-US" dirty="0"/>
              <a:t>include complex survey analysis and causal inference. Hobbies include the outdoors, sports</a:t>
            </a:r>
          </a:p>
          <a:p>
            <a:r>
              <a:rPr lang="en-US" dirty="0"/>
              <a:t>(especially the aquatic variety), and of course, </a:t>
            </a:r>
            <a:r>
              <a:rPr lang="en-US" dirty="0">
                <a:solidFill>
                  <a:srgbClr val="C00000"/>
                </a:solidFill>
              </a:rPr>
              <a:t>farming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18" y="1455058"/>
            <a:ext cx="4256314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1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795596"/>
            <a:ext cx="10327008" cy="2111143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What is Data Science?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en-US" dirty="0"/>
              <a:t> is This Class?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The Data Science Process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Example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975272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Pavlos Protopapas</a:t>
            </a:r>
          </a:p>
          <a:p>
            <a:r>
              <a:rPr lang="en-US" dirty="0"/>
              <a:t>Scientific Director of the Institute for Applied Computational Science (IACS)</a:t>
            </a:r>
          </a:p>
          <a:p>
            <a:r>
              <a:rPr lang="en-US" dirty="0"/>
              <a:t>Teaches CS109(a/b) and the Capstone course for the Data Science masters program. </a:t>
            </a:r>
          </a:p>
          <a:p>
            <a:r>
              <a:rPr lang="en-US" dirty="0"/>
              <a:t>Research in </a:t>
            </a:r>
            <a:r>
              <a:rPr lang="en-US" dirty="0" err="1"/>
              <a:t>astrostatistics</a:t>
            </a:r>
            <a:r>
              <a:rPr lang="en-US" dirty="0"/>
              <a:t> and he is excited about the new telescopes coming online in the next few years. He has absolutely no hobbies or interests except teaching CS109 and </a:t>
            </a:r>
            <a:r>
              <a:rPr lang="en-US" dirty="0">
                <a:solidFill>
                  <a:srgbClr val="C00000"/>
                </a:solidFill>
              </a:rPr>
              <a:t>eating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43" y="2294422"/>
            <a:ext cx="3120571" cy="312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63" y="1730756"/>
            <a:ext cx="3410951" cy="41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714015" cy="5662839"/>
          </a:xfrm>
        </p:spPr>
        <p:txBody>
          <a:bodyPr/>
          <a:lstStyle/>
          <a:p>
            <a:r>
              <a:rPr lang="en-US" b="1" dirty="0"/>
              <a:t>(Head TF) Sol </a:t>
            </a:r>
            <a:r>
              <a:rPr lang="en-US" b="1" dirty="0" err="1"/>
              <a:t>Girouard</a:t>
            </a:r>
            <a:r>
              <a:rPr lang="en-US" dirty="0"/>
              <a:t>:</a:t>
            </a:r>
            <a:endParaRPr lang="en-US" b="1" dirty="0"/>
          </a:p>
          <a:p>
            <a:r>
              <a:rPr lang="en-US" dirty="0"/>
              <a:t>She has been a Teaching Fellow for 109a/b, while a Top of Class and Award Wining Student graduating as part of Harvard Class of 2018. </a:t>
            </a:r>
            <a:endParaRPr lang="en-US" b="1" dirty="0"/>
          </a:p>
          <a:p>
            <a:r>
              <a:rPr lang="en-US" dirty="0"/>
              <a:t>She is a Quant, Mathematical Economist and Data Scientist who channels her applied interdisciplinary background in the intersection of financial markets and technology.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8" y="983807"/>
            <a:ext cx="3692515" cy="49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9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Fellows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10516758" cy="5662839"/>
          </a:xfrm>
        </p:spPr>
        <p:txBody>
          <a:bodyPr/>
          <a:lstStyle/>
          <a:p>
            <a:pPr fontAlgn="ctr"/>
            <a:r>
              <a:rPr lang="en-US" dirty="0"/>
              <a:t>Nicholas </a:t>
            </a:r>
            <a:r>
              <a:rPr lang="en-US" dirty="0" err="1"/>
              <a:t>Ruta</a:t>
            </a:r>
            <a:r>
              <a:rPr lang="en-US" dirty="0"/>
              <a:t> (assistant Head TF)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David </a:t>
            </a:r>
            <a:r>
              <a:rPr lang="en-US" dirty="0" err="1"/>
              <a:t>Sondak</a:t>
            </a:r>
            <a:r>
              <a:rPr lang="en-US" dirty="0"/>
              <a:t> (Lab Leader) </a:t>
            </a:r>
          </a:p>
          <a:p>
            <a:pPr fontAlgn="ctr"/>
            <a:r>
              <a:rPr lang="en-US" dirty="0"/>
              <a:t>Will </a:t>
            </a:r>
            <a:r>
              <a:rPr lang="en-US" dirty="0" err="1"/>
              <a:t>Claybaugh</a:t>
            </a:r>
            <a:r>
              <a:rPr lang="en-US" dirty="0"/>
              <a:t> (Lab Leader)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Patrick </a:t>
            </a:r>
            <a:r>
              <a:rPr lang="en-US" dirty="0" err="1"/>
              <a:t>Ohiomoba</a:t>
            </a:r>
            <a:endParaRPr lang="en-US" dirty="0"/>
          </a:p>
          <a:p>
            <a:pPr fontAlgn="ctr"/>
            <a:r>
              <a:rPr lang="en-US" dirty="0"/>
              <a:t>Brandon Walker</a:t>
            </a:r>
          </a:p>
          <a:p>
            <a:pPr fontAlgn="ctr"/>
            <a:r>
              <a:rPr lang="en-US" dirty="0"/>
              <a:t>Joe Palin</a:t>
            </a:r>
          </a:p>
          <a:p>
            <a:pPr fontAlgn="ctr"/>
            <a:r>
              <a:rPr lang="en-US" dirty="0"/>
              <a:t>Evan MacKay</a:t>
            </a:r>
          </a:p>
          <a:p>
            <a:pPr fontAlgn="ctr"/>
            <a:r>
              <a:rPr lang="en-US" dirty="0"/>
              <a:t>Richard Kim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7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Lectures, Labs,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600" b="1" dirty="0"/>
              <a:t>Lectures: </a:t>
            </a:r>
          </a:p>
          <a:p>
            <a:r>
              <a:rPr lang="en-US" sz="2600" dirty="0"/>
              <a:t>Mondays and Wednesdays 12:00-3:0pm @Northwest Building B108.</a:t>
            </a:r>
          </a:p>
          <a:p>
            <a:r>
              <a:rPr lang="en-US" sz="2600" dirty="0"/>
              <a:t>During lecture will cover the material which you will need to complete the homework, midterms and to survive the rest of your life. </a:t>
            </a:r>
            <a:r>
              <a:rPr lang="en-US" sz="2600" i="1" dirty="0"/>
              <a:t>Attending</a:t>
            </a:r>
            <a:r>
              <a:rPr lang="en-US" sz="2600" dirty="0"/>
              <a:t> lectures is required  - quizzes at the end of each lecture (drop 40% of them) .</a:t>
            </a:r>
          </a:p>
          <a:p>
            <a:r>
              <a:rPr lang="en-US" sz="2600" dirty="0"/>
              <a:t>We will use a mix of notes and examples via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 notes and associated notebooks will be posted before lecture on Canvas and on GitHub.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Lectures will be video taped (and live streamed) and posted approximately within 24 hours on Canvas.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54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Lectures, Labs,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400" b="1" dirty="0"/>
              <a:t>Labs: </a:t>
            </a:r>
          </a:p>
          <a:p>
            <a:endParaRPr lang="en-US" sz="2400" b="1" dirty="0"/>
          </a:p>
          <a:p>
            <a:r>
              <a:rPr lang="en-US" sz="2400" dirty="0"/>
              <a:t>Fridays 12:00-3:00pm @Northwest Building B108.  </a:t>
            </a:r>
          </a:p>
          <a:p>
            <a:r>
              <a:rPr lang="en-US" sz="2400" dirty="0"/>
              <a:t>Labs are meant to help you understand the lecture materials better via examples.</a:t>
            </a:r>
          </a:p>
          <a:p>
            <a:endParaRPr lang="en-US" sz="2400" dirty="0"/>
          </a:p>
          <a:p>
            <a:r>
              <a:rPr lang="en-US" sz="2400" dirty="0"/>
              <a:t>Labs will be video taped (and live streamed) and posted approximately within 24 hours on Canvas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4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4195"/>
              </p:ext>
            </p:extLst>
          </p:nvPr>
        </p:nvGraphicFramePr>
        <p:xfrm>
          <a:off x="1795951" y="1037967"/>
          <a:ext cx="8200664" cy="5608669"/>
        </p:xfrm>
        <a:graphic>
          <a:graphicData uri="http://schemas.openxmlformats.org/drawingml/2006/table">
            <a:tbl>
              <a:tblPr/>
              <a:tblGrid>
                <a:gridCol w="1025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2122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ONLINE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charset="0"/>
                        </a:rPr>
                        <a:t>ON CAMPUS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ONLINE ON CAMPUS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9/7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9/8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 dirty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9/9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9/10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9/4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9/5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9/6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XX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MONDAY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TUESDAY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WEDNESDAY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THURSDAY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FRIDAY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SATURDAY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SUNDAY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9-10 NICK 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10:00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JOE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10:30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10-11 EVAN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11:00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11:30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12:00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WILL</a:t>
                      </a: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12:30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2:00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2:30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3:00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3-4:30 KEVIN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cs-CZ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DAVID MD G-111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3:30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4:00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4:30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5:00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4:30-6 PAVLOS MD G-109</a:t>
                      </a: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5-6 RICHARD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5:30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6:00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6-7 SOL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6:30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6-7 PATRICK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7:00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7:30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8:00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BRANDON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8:30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 dirty="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8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35858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600" dirty="0"/>
              <a:t>There will be 6 homework (not including Homework 0):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0 (due tomorrow)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1: Web scraping, </a:t>
            </a:r>
            <a:r>
              <a:rPr lang="en-US" sz="2600" dirty="0" err="1"/>
              <a:t>RegExp</a:t>
            </a:r>
            <a:r>
              <a:rPr lang="en-US" sz="2600" dirty="0"/>
              <a:t>, Beautiful Soup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2: Regression </a:t>
            </a:r>
            <a:r>
              <a:rPr lang="en-US" sz="2600" dirty="0" err="1"/>
              <a:t>kNN</a:t>
            </a:r>
            <a:r>
              <a:rPr lang="en-US" sz="2600" dirty="0"/>
              <a:t> and </a:t>
            </a:r>
            <a:r>
              <a:rPr lang="en-US" sz="2600" dirty="0" err="1"/>
              <a:t>LinReg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3:</a:t>
            </a:r>
            <a:r>
              <a:rPr lang="en-US" sz="2600" dirty="0" smtClean="0">
                <a:solidFill>
                  <a:srgbClr val="C00000"/>
                </a:solidFill>
              </a:rPr>
              <a:t>  </a:t>
            </a:r>
            <a:r>
              <a:rPr lang="en-US" sz="2600" dirty="0"/>
              <a:t>Multi-regression, polynomial reg. and model selection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4:  Regularization and CV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5: </a:t>
            </a:r>
            <a:r>
              <a:rPr lang="en-US" sz="2600" dirty="0" err="1"/>
              <a:t>LogReg</a:t>
            </a:r>
            <a:r>
              <a:rPr lang="en-US" sz="2600" dirty="0"/>
              <a:t>, LDA and QDA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Homework 6*: </a:t>
            </a:r>
            <a:r>
              <a:rPr lang="en-US" sz="2600" dirty="0"/>
              <a:t>Random Forest, Boosting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You are encouraged but not required to submit in pairs, except </a:t>
            </a:r>
            <a:r>
              <a:rPr lang="en-US" sz="2400" dirty="0" smtClean="0"/>
              <a:t>homework </a:t>
            </a:r>
            <a:r>
              <a:rPr lang="en-US" sz="2400" dirty="0"/>
              <a:t>6, which must submit individually.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will be using the Groups function in Canvas to do this, details to be announced later.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All homework are </a:t>
            </a:r>
            <a:r>
              <a:rPr lang="en-US" sz="2400" b="1" dirty="0"/>
              <a:t>due 11:59pm Tuesday </a:t>
            </a:r>
            <a:r>
              <a:rPr lang="en-US" sz="2400" dirty="0"/>
              <a:t>and homework will be released on Tuesday 5:00pm.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Late Days: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You are allowed up to 3 days of late homework submissions, maximum of 1 day on any single assignment, no questions asked. Late homework submissions will not be accepted after 24 hours past the due date. If you exceed your 3 late days, 1 point (20%) will be deducted for late days after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r>
              <a:rPr lang="en-US" sz="2400" dirty="0"/>
              <a:t>There will be a final group project (2-4 students) due during exams period.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We will provide </a:t>
            </a:r>
            <a:r>
              <a:rPr lang="en-US" sz="2400" dirty="0" smtClean="0"/>
              <a:t>5 </a:t>
            </a:r>
            <a:r>
              <a:rPr lang="en-US" sz="2400" dirty="0"/>
              <a:t>pre-defined projects which you could use for your final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some very special cases you can use your own (public) data set and your own project definition (to be approved by the instructors)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64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989419"/>
            <a:ext cx="5304611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Puppies: </a:t>
            </a:r>
            <a:r>
              <a:rPr lang="en-US" sz="2400" dirty="0"/>
              <a:t>Using images of puppies, create an image classification system for the classification of pure dog breeds</a:t>
            </a:r>
            <a:r>
              <a:rPr lang="en-US" sz="2400" dirty="0" smtClean="0"/>
              <a:t>.</a:t>
            </a:r>
            <a:endParaRPr lang="en-US" sz="2400" b="1" dirty="0"/>
          </a:p>
          <a:p>
            <a:r>
              <a:rPr lang="en-US" sz="2400" b="1" dirty="0" err="1"/>
              <a:t>LendingClub</a:t>
            </a:r>
            <a:r>
              <a:rPr lang="en-US" sz="2400" b="1" dirty="0"/>
              <a:t>: </a:t>
            </a:r>
            <a:r>
              <a:rPr lang="en-US" sz="2400" dirty="0"/>
              <a:t>Using loan applications and payment histories available online, create a </a:t>
            </a:r>
            <a:r>
              <a:rPr lang="en-US" sz="2400" i="1" dirty="0"/>
              <a:t>fair</a:t>
            </a:r>
            <a:r>
              <a:rPr lang="en-US" sz="2400" dirty="0"/>
              <a:t> model to determine a loan recipients ability to repay their loan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AA8DECB-68F0-B446-8037-132933B14872}"/>
              </a:ext>
            </a:extLst>
          </p:cNvPr>
          <p:cNvSpPr txBox="1">
            <a:spLocks/>
          </p:cNvSpPr>
          <p:nvPr/>
        </p:nvSpPr>
        <p:spPr>
          <a:xfrm>
            <a:off x="6007395" y="983807"/>
            <a:ext cx="5779532" cy="566283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dirty="0"/>
              <a:t>Spotify: </a:t>
            </a:r>
            <a:r>
              <a:rPr lang="en-US" sz="2400" dirty="0"/>
              <a:t>Using data available from Spotify, create a Music Recommendation System to suggest songs for users to add to a playlist</a:t>
            </a:r>
            <a:r>
              <a:rPr lang="en-US" sz="2400" dirty="0" smtClean="0"/>
              <a:t>.</a:t>
            </a:r>
            <a:endParaRPr lang="en-US" sz="2400" b="1" dirty="0"/>
          </a:p>
          <a:p>
            <a:r>
              <a:rPr lang="en-US" sz="2400" b="1" dirty="0"/>
              <a:t>Twitter: </a:t>
            </a:r>
            <a:r>
              <a:rPr lang="en-US" sz="2400" dirty="0"/>
              <a:t>Using available tweet data, create a Twitter Bot Detection algorithm to determine whether a tweet was posted by an actual user or an automated bot.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17D8A0A-D581-A24E-BEA1-4E8A6657D727}"/>
              </a:ext>
            </a:extLst>
          </p:cNvPr>
          <p:cNvSpPr txBox="1">
            <a:spLocks/>
          </p:cNvSpPr>
          <p:nvPr/>
        </p:nvSpPr>
        <p:spPr>
          <a:xfrm>
            <a:off x="349292" y="4824323"/>
            <a:ext cx="11590035" cy="1254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Weather: </a:t>
            </a:r>
            <a:r>
              <a:rPr lang="en-US" sz="2400" dirty="0"/>
              <a:t>Using data from published academic project and what is publicly available on weather forecasting websites (like weather underground), build a model for describing patterns over time and predicting meteorological and oceanic temperatures.</a:t>
            </a:r>
          </a:p>
        </p:txBody>
      </p:sp>
    </p:spTree>
    <p:extLst>
      <p:ext uri="{BB962C8B-B14F-4D97-AF65-F5344CB8AC3E}">
        <p14:creationId xmlns:p14="http://schemas.microsoft.com/office/powerpoint/2010/main" val="71164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Data Science?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86" y="1190171"/>
            <a:ext cx="7097486" cy="47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3438" y="1104900"/>
            <a:ext cx="11009312" cy="4589318"/>
          </a:xfrm>
        </p:spPr>
        <p:txBody>
          <a:bodyPr/>
          <a:lstStyle/>
          <a:p>
            <a:r>
              <a:rPr lang="en-US" sz="2400" dirty="0"/>
              <a:t>The process to get help is: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Post the question in Piazza and hopefully your peers will answer. We monitor the posts and we will respond within 8 hours from the posting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 to Office Hours, this is the best way to get help.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private matters send an email to the Helpline: </a:t>
            </a:r>
            <a:r>
              <a:rPr lang="en-US" sz="2400" b="1" dirty="0"/>
              <a:t>cs109a2018summer@gmail.com.</a:t>
            </a:r>
            <a:r>
              <a:rPr lang="en-US" sz="2400" dirty="0"/>
              <a:t>  The Helpline is monitored by all the instructors and TFs.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personal matters send an email to Pavlos and/or Kevin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All teaching staff are off on Saturdays!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4962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217" y="1274617"/>
            <a:ext cx="8423563" cy="4738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Paired </a:t>
            </a:r>
            <a:r>
              <a:rPr lang="en-US" dirty="0" err="1"/>
              <a:t>Homeworks</a:t>
            </a:r>
            <a:r>
              <a:rPr lang="en-US" dirty="0"/>
              <a:t>: </a:t>
            </a:r>
            <a:r>
              <a:rPr lang="en-US" dirty="0" smtClean="0"/>
              <a:t>45% </a:t>
            </a:r>
            <a:r>
              <a:rPr lang="en-US" dirty="0"/>
              <a:t>  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Individual Homework: </a:t>
            </a:r>
            <a:r>
              <a:rPr lang="en-US" dirty="0" smtClean="0"/>
              <a:t>15</a:t>
            </a:r>
            <a:r>
              <a:rPr lang="en-US" dirty="0" smtClean="0"/>
              <a:t>%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Quizzes:  15%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Project:  </a:t>
            </a:r>
            <a:r>
              <a:rPr lang="en-US" dirty="0" smtClean="0"/>
              <a:t>25%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b="1" dirty="0"/>
              <a:t>Total:  100%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do not have predefined cuts for grades. We look for breaks in the cumulative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60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93567" cy="47935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Data Science Process is similar to the scientific process - one of observation, model building, analysis and conclusion: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Ask questions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Collection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Exploration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Modeling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Analysis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Visualization and Presentation of Results</a:t>
            </a:r>
          </a:p>
          <a:p>
            <a:r>
              <a:rPr lang="en-US" dirty="0"/>
              <a:t>Note: This process is by no means linear!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Hubway</a:t>
            </a:r>
            <a:r>
              <a:rPr lang="en-US" dirty="0"/>
              <a:t>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Introduction: </a:t>
            </a:r>
            <a:r>
              <a:rPr lang="en-US" sz="2400" dirty="0" err="1"/>
              <a:t>Hubway</a:t>
            </a:r>
            <a:r>
              <a:rPr lang="en-US" sz="2400" dirty="0"/>
              <a:t> is metro-Boston’s public bike share program, with more than 1600 bikes at 160+ stations across the Greater Boston area. </a:t>
            </a:r>
            <a:r>
              <a:rPr lang="en-US" sz="2400" dirty="0" err="1"/>
              <a:t>Hubway</a:t>
            </a:r>
            <a:r>
              <a:rPr lang="en-US" sz="2400" dirty="0"/>
              <a:t> is owned by four municipalities in the area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By 2016, </a:t>
            </a:r>
            <a:r>
              <a:rPr lang="en-US" sz="2400" dirty="0" err="1"/>
              <a:t>Hubway</a:t>
            </a:r>
            <a:r>
              <a:rPr lang="en-US" sz="2400" dirty="0"/>
              <a:t> operated 185 stations and 1750 bicycles, with </a:t>
            </a:r>
            <a:r>
              <a:rPr lang="en-US" sz="2400" dirty="0" smtClean="0"/>
              <a:t>5 million </a:t>
            </a:r>
            <a:r>
              <a:rPr lang="en-US" sz="2400" dirty="0"/>
              <a:t>ride since launching in 2011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The Data: </a:t>
            </a:r>
            <a:r>
              <a:rPr lang="en-US" sz="2400" dirty="0"/>
              <a:t>In April 2017, </a:t>
            </a:r>
            <a:r>
              <a:rPr lang="en-US" sz="2400" dirty="0" err="1"/>
              <a:t>Hubway</a:t>
            </a:r>
            <a:r>
              <a:rPr lang="en-US" sz="2400" dirty="0"/>
              <a:t> held a Data Visualization Challenge at the Microsoft NERD Center in Cambridge, releasing 5 years of trip data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The Question: </a:t>
            </a:r>
            <a:r>
              <a:rPr lang="en-US" sz="2400" dirty="0"/>
              <a:t>What does the data tell us about </a:t>
            </a:r>
            <a:r>
              <a:rPr lang="en-US" sz="2400" dirty="0" smtClean="0"/>
              <a:t>the ride </a:t>
            </a:r>
            <a:r>
              <a:rPr lang="en-US" sz="2400" dirty="0"/>
              <a:t>share program?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81" y="1186249"/>
            <a:ext cx="10605342" cy="2102652"/>
          </a:xfrm>
        </p:spPr>
        <p:txBody>
          <a:bodyPr/>
          <a:lstStyle/>
          <a:p>
            <a:r>
              <a:rPr lang="en-US" sz="2400" dirty="0"/>
              <a:t>Our original question</a:t>
            </a:r>
            <a:r>
              <a:rPr lang="en-US" sz="2400" dirty="0" smtClean="0"/>
              <a:t>: </a:t>
            </a:r>
            <a:r>
              <a:rPr lang="en-US" sz="2400" b="1" dirty="0" smtClean="0"/>
              <a:t>‘</a:t>
            </a:r>
            <a:r>
              <a:rPr lang="en-US" sz="2400" b="1" dirty="0"/>
              <a:t>What does the data tell us about the ride share program</a:t>
            </a:r>
            <a:r>
              <a:rPr lang="en-US" sz="2400" b="1" dirty="0" smtClean="0"/>
              <a:t>?’ </a:t>
            </a:r>
            <a:r>
              <a:rPr lang="en-US" sz="2400" b="1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a reasonable slogan to promote a hackathon. It is not good for guiding scientific investigation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Before we can refine the question, we have to look at the data!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Based on the data, what kind of questions can we ask?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1" y="3482852"/>
            <a:ext cx="10883676" cy="19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Who? </a:t>
            </a:r>
            <a:r>
              <a:rPr lang="en-US" sz="2400" dirty="0"/>
              <a:t>Who’s using the bikes?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Refine 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More men or more women?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Older or younger people?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Subscribers or one time users?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2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Where?</a:t>
            </a:r>
            <a:r>
              <a:rPr lang="en-US" sz="2400" dirty="0"/>
              <a:t> Where are bikes being checked out?</a:t>
            </a:r>
          </a:p>
          <a:p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Refine </a:t>
            </a:r>
            <a:r>
              <a:rPr lang="en-US" sz="2400" dirty="0"/>
              <a:t>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in Boston than Cambridge?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in commercial or residential?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around tourist attractions?</a:t>
            </a:r>
          </a:p>
          <a:p>
            <a:endParaRPr lang="en-US" sz="2400" dirty="0" smtClean="0"/>
          </a:p>
          <a:p>
            <a:r>
              <a:rPr lang="en-US" sz="2400" b="1" dirty="0" smtClean="0"/>
              <a:t>Sometimes </a:t>
            </a:r>
            <a:r>
              <a:rPr lang="en-US" sz="2400" b="1" dirty="0"/>
              <a:t>the data is given to you in pieces and </a:t>
            </a:r>
            <a:r>
              <a:rPr lang="en-US" sz="2400" b="1" dirty="0" smtClean="0"/>
              <a:t>must be </a:t>
            </a:r>
            <a:r>
              <a:rPr lang="en-US" sz="2400" b="1" dirty="0"/>
              <a:t>merged!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2" y="1802217"/>
            <a:ext cx="762879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When? </a:t>
            </a:r>
            <a:r>
              <a:rPr lang="en-US" sz="2400" dirty="0"/>
              <a:t>When are the bikes being checked out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Refine 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during the weekend than on the weekdays?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during rush hour?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during the summer than the fall?</a:t>
            </a:r>
          </a:p>
          <a:p>
            <a:endParaRPr lang="en-US" sz="2400" dirty="0" smtClean="0"/>
          </a:p>
          <a:p>
            <a:r>
              <a:rPr lang="en-US" sz="2400" b="1" dirty="0" smtClean="0"/>
              <a:t>Sometimes </a:t>
            </a:r>
            <a:r>
              <a:rPr lang="en-US" sz="2400" b="1" dirty="0"/>
              <a:t>the feature you want to explore </a:t>
            </a:r>
            <a:r>
              <a:rPr lang="en-US" sz="2400" b="1" dirty="0" smtClean="0"/>
              <a:t>doesn’t exist </a:t>
            </a:r>
            <a:r>
              <a:rPr lang="en-US" sz="2400" b="1" dirty="0"/>
              <a:t>in the data, and must be engineered!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Why? </a:t>
            </a:r>
            <a:r>
              <a:rPr lang="en-US" sz="2400" dirty="0"/>
              <a:t>For what reasons/activities are people</a:t>
            </a:r>
          </a:p>
          <a:p>
            <a:r>
              <a:rPr lang="en-US" sz="2400" dirty="0"/>
              <a:t>checking out bikes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Refine 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bikes are used for recreation than commute?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bikes are used for touristic purposes?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Bikes </a:t>
            </a:r>
            <a:r>
              <a:rPr lang="en-US" sz="2000" dirty="0"/>
              <a:t>are use to bypass traffic?</a:t>
            </a:r>
          </a:p>
          <a:p>
            <a:endParaRPr lang="en-US" sz="2400" dirty="0" smtClean="0"/>
          </a:p>
          <a:p>
            <a:r>
              <a:rPr lang="en-US" sz="2400" b="1" dirty="0" smtClean="0"/>
              <a:t>Do </a:t>
            </a:r>
            <a:r>
              <a:rPr lang="en-US" sz="2400" b="1" dirty="0"/>
              <a:t>we have the data to answer these questions </a:t>
            </a:r>
            <a:r>
              <a:rPr lang="en-US" sz="2400" b="1" dirty="0" smtClean="0"/>
              <a:t>with reasonable </a:t>
            </a:r>
            <a:r>
              <a:rPr lang="en-US" sz="2400" b="1" dirty="0"/>
              <a:t>certainty?</a:t>
            </a:r>
          </a:p>
          <a:p>
            <a:r>
              <a:rPr lang="en-US" sz="2400" b="1" dirty="0"/>
              <a:t>What data do we need to collect in order to </a:t>
            </a:r>
            <a:r>
              <a:rPr lang="en-US" sz="2400" b="1" dirty="0" smtClean="0"/>
              <a:t>answer these </a:t>
            </a:r>
            <a:r>
              <a:rPr lang="en-US" sz="2400" b="1" dirty="0"/>
              <a:t>questions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How? </a:t>
            </a:r>
            <a:r>
              <a:rPr lang="en-US" sz="2400" dirty="0"/>
              <a:t>Questions that combine variables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does user demographics impact the duration </a:t>
            </a:r>
            <a:r>
              <a:rPr lang="en-US" sz="2000" dirty="0" smtClean="0"/>
              <a:t>the bikes </a:t>
            </a:r>
            <a:r>
              <a:rPr lang="en-US" sz="2000" dirty="0"/>
              <a:t>are being used? Or where they are being </a:t>
            </a:r>
            <a:r>
              <a:rPr lang="en-US" sz="2000" dirty="0" smtClean="0"/>
              <a:t>checked out</a:t>
            </a:r>
            <a:r>
              <a:rPr lang="en-US" sz="2000" dirty="0"/>
              <a:t>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does weather or traffic conditions impact </a:t>
            </a:r>
            <a:r>
              <a:rPr lang="en-US" sz="2000" dirty="0" smtClean="0"/>
              <a:t>bike usage</a:t>
            </a:r>
            <a:r>
              <a:rPr lang="en-US" sz="2000" dirty="0"/>
              <a:t>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do the characteristics of the station location </a:t>
            </a:r>
            <a:r>
              <a:rPr lang="en-US" sz="2000" dirty="0" smtClean="0"/>
              <a:t>affect the </a:t>
            </a:r>
            <a:r>
              <a:rPr lang="en-US" sz="2000" dirty="0"/>
              <a:t>number of bikes being checked out?</a:t>
            </a:r>
          </a:p>
          <a:p>
            <a:endParaRPr lang="en-US" sz="2400" dirty="0" smtClean="0"/>
          </a:p>
          <a:p>
            <a:r>
              <a:rPr lang="en-US" sz="2400" b="1" dirty="0" smtClean="0"/>
              <a:t>How </a:t>
            </a:r>
            <a:r>
              <a:rPr lang="en-US" sz="2400" b="1" dirty="0"/>
              <a:t>questions are about modeling </a:t>
            </a:r>
            <a:r>
              <a:rPr lang="en-US" sz="2400" b="1" dirty="0" smtClean="0"/>
              <a:t>relationships between </a:t>
            </a:r>
            <a:r>
              <a:rPr lang="en-US" sz="2400" b="1" dirty="0"/>
              <a:t>different variables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Inspirations for Data </a:t>
            </a:r>
            <a:r>
              <a:rPr lang="en-US" dirty="0" err="1" smtClean="0"/>
              <a:t>Viz</a:t>
            </a:r>
            <a:r>
              <a:rPr lang="en-US" dirty="0" smtClean="0"/>
              <a:t>/Exploration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4955687" cy="5087118"/>
          </a:xfrm>
        </p:spPr>
        <p:txBody>
          <a:bodyPr/>
          <a:lstStyle/>
          <a:p>
            <a:r>
              <a:rPr lang="en-US" sz="2400" dirty="0"/>
              <a:t>So how well did we do </a:t>
            </a:r>
            <a:r>
              <a:rPr lang="en-US" sz="2400" dirty="0" smtClean="0"/>
              <a:t>in formulating creative hypotheses </a:t>
            </a:r>
            <a:r>
              <a:rPr lang="en-US" sz="2400" dirty="0"/>
              <a:t>and </a:t>
            </a:r>
            <a:r>
              <a:rPr lang="en-US" sz="2400" dirty="0" smtClean="0"/>
              <a:t>manipulating the </a:t>
            </a:r>
            <a:r>
              <a:rPr lang="en-US" sz="2400" dirty="0"/>
              <a:t>data for answers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Check out the winners of the </a:t>
            </a:r>
            <a:r>
              <a:rPr lang="en-US" sz="2400" dirty="0" err="1"/>
              <a:t>Hubway</a:t>
            </a:r>
            <a:r>
              <a:rPr lang="en-US" sz="2400" dirty="0"/>
              <a:t> Challenge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b="1" dirty="0"/>
              <a:t>http://</a:t>
            </a:r>
            <a:r>
              <a:rPr lang="en-US" sz="2400" b="1" dirty="0" err="1"/>
              <a:t>hubwaydatachallenge.org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01" y="983807"/>
            <a:ext cx="6053607" cy="51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4" y="1924006"/>
            <a:ext cx="817245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 </a:t>
            </a:r>
            <a:r>
              <a:rPr lang="en-US" dirty="0" smtClean="0"/>
              <a:t>supply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69" y="1927225"/>
            <a:ext cx="7861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69580" cy="2111143"/>
          </a:xfrm>
        </p:spPr>
        <p:txBody>
          <a:bodyPr/>
          <a:lstStyle/>
          <a:p>
            <a:r>
              <a:rPr lang="en-US" sz="2600" b="1" dirty="0" smtClean="0"/>
              <a:t>Jobs:</a:t>
            </a:r>
          </a:p>
          <a:p>
            <a:endParaRPr lang="en-US" sz="2600" b="1" dirty="0" smtClean="0"/>
          </a:p>
          <a:p>
            <a:r>
              <a:rPr lang="en-US" sz="2600" dirty="0" smtClean="0"/>
              <a:t>By </a:t>
            </a:r>
            <a:r>
              <a:rPr lang="en-US" sz="2600" dirty="0"/>
              <a:t>2018, the US could face a shortage of up to </a:t>
            </a:r>
            <a:r>
              <a:rPr lang="en-US" sz="2600" dirty="0" smtClean="0"/>
              <a:t>190,000 workers </a:t>
            </a:r>
            <a:r>
              <a:rPr lang="en-US" sz="2600" dirty="0"/>
              <a:t>with analytical skills</a:t>
            </a:r>
          </a:p>
          <a:p>
            <a:r>
              <a:rPr lang="en-US" sz="2600" i="1" dirty="0" smtClean="0"/>
              <a:t>															McKinsey </a:t>
            </a:r>
            <a:r>
              <a:rPr lang="en-US" sz="2600" i="1" dirty="0"/>
              <a:t>Global Institute</a:t>
            </a:r>
          </a:p>
          <a:p>
            <a:endParaRPr lang="en-US" sz="2600" dirty="0"/>
          </a:p>
          <a:p>
            <a:r>
              <a:rPr lang="en-US" sz="2600" dirty="0"/>
              <a:t>The sexy job in the next 10 years will be statisticians.</a:t>
            </a:r>
          </a:p>
          <a:p>
            <a:r>
              <a:rPr lang="en-US" sz="2600" i="1" dirty="0" smtClean="0"/>
              <a:t>				Hal </a:t>
            </a:r>
            <a:r>
              <a:rPr lang="en-US" sz="2600" i="1" dirty="0"/>
              <a:t>Varian, Prof. Emeritus UC Berkeley Chief </a:t>
            </a:r>
            <a:r>
              <a:rPr lang="en-US" sz="2600" i="1" dirty="0" smtClean="0"/>
              <a:t>Economist, Google</a:t>
            </a:r>
            <a:endParaRPr lang="en-US" sz="2600" i="1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07" y="2206194"/>
            <a:ext cx="6873624" cy="45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42" y="2683128"/>
            <a:ext cx="5671758" cy="29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2B530DD6-B0C9-D34F-AD90-598BD494A0D1}" vid="{2C590442-AFAC-3748-8A50-2A4BE57D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1028</TotalTime>
  <Words>1850</Words>
  <Application>Microsoft Macintosh PowerPoint</Application>
  <PresentationFormat>Widescreen</PresentationFormat>
  <Paragraphs>336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Karla</vt:lpstr>
      <vt:lpstr>Mangal</vt:lpstr>
      <vt:lpstr>Roboto</vt:lpstr>
      <vt:lpstr>Arial</vt:lpstr>
      <vt:lpstr>GEC_template</vt:lpstr>
      <vt:lpstr>Lecture #1a: Introduction to S109a</vt:lpstr>
      <vt:lpstr>Lecture Outline</vt:lpstr>
      <vt:lpstr>What is Data Science?</vt:lpstr>
      <vt:lpstr>Why?</vt:lpstr>
      <vt:lpstr>Why?</vt:lpstr>
      <vt:lpstr>Why?</vt:lpstr>
      <vt:lpstr>Why?</vt:lpstr>
      <vt:lpstr>How?</vt:lpstr>
      <vt:lpstr>How?</vt:lpstr>
      <vt:lpstr>How?</vt:lpstr>
      <vt:lpstr>How?</vt:lpstr>
      <vt:lpstr>What is this class?</vt:lpstr>
      <vt:lpstr>What?</vt:lpstr>
      <vt:lpstr>What?</vt:lpstr>
      <vt:lpstr>What?</vt:lpstr>
      <vt:lpstr>What?</vt:lpstr>
      <vt:lpstr>What?</vt:lpstr>
      <vt:lpstr>What?</vt:lpstr>
      <vt:lpstr>Who?</vt:lpstr>
      <vt:lpstr>Who?</vt:lpstr>
      <vt:lpstr>Who?</vt:lpstr>
      <vt:lpstr>Teaching Fellows</vt:lpstr>
      <vt:lpstr>Lectures, Labs, Office hours</vt:lpstr>
      <vt:lpstr>Lectures, Labs, Office hours</vt:lpstr>
      <vt:lpstr>Office hours</vt:lpstr>
      <vt:lpstr>Homework(s) </vt:lpstr>
      <vt:lpstr>Homework(s) </vt:lpstr>
      <vt:lpstr>Final Project</vt:lpstr>
      <vt:lpstr>Final Project</vt:lpstr>
      <vt:lpstr>Help </vt:lpstr>
      <vt:lpstr>Help </vt:lpstr>
      <vt:lpstr>Grades</vt:lpstr>
      <vt:lpstr>Grades</vt:lpstr>
      <vt:lpstr>The Data Science Process</vt:lpstr>
      <vt:lpstr>The Data Science Process</vt:lpstr>
      <vt:lpstr>Analyzing Hubway Data </vt:lpstr>
      <vt:lpstr>The Data Exploration/Question Refinement Cycle</vt:lpstr>
      <vt:lpstr>The Data Exploration/Question Refinement Cycle</vt:lpstr>
      <vt:lpstr>The Data Exploration/Question Refinement Cycle</vt:lpstr>
      <vt:lpstr>The Data Exploration/Question Refinement Cycle</vt:lpstr>
      <vt:lpstr>The Data Exploration/Question Refinement Cycle</vt:lpstr>
      <vt:lpstr>The Data Exploration/Question Refinement Cycle</vt:lpstr>
      <vt:lpstr>Inspirations for Data Viz/Exploration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67</cp:revision>
  <dcterms:created xsi:type="dcterms:W3CDTF">2018-06-24T22:03:35Z</dcterms:created>
  <dcterms:modified xsi:type="dcterms:W3CDTF">2018-06-25T15:51:27Z</dcterms:modified>
</cp:coreProperties>
</file>